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56" r:id="rId2"/>
    <p:sldId id="257" r:id="rId3"/>
    <p:sldId id="258" r:id="rId4"/>
    <p:sldId id="259" r:id="rId5"/>
    <p:sldId id="268" r:id="rId6"/>
    <p:sldId id="272" r:id="rId7"/>
    <p:sldId id="273" r:id="rId8"/>
    <p:sldId id="261" r:id="rId9"/>
    <p:sldId id="262" r:id="rId10"/>
    <p:sldId id="271" r:id="rId11"/>
    <p:sldId id="260" r:id="rId12"/>
    <p:sldId id="263" r:id="rId13"/>
    <p:sldId id="264" r:id="rId14"/>
    <p:sldId id="265" r:id="rId15"/>
    <p:sldId id="274" r:id="rId16"/>
    <p:sldId id="275" r:id="rId17"/>
    <p:sldId id="270" r:id="rId18"/>
    <p:sldId id="26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אפליקציית שותפים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8C-48B9-BE30-7D948C6BA0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8C-48B9-BE30-7D948C6BA0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8C-48B9-BE30-7D948C6BA0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8C-48B9-BE30-7D948C6BA0BE}"/>
              </c:ext>
            </c:extLst>
          </c:dPt>
          <c:dLbls>
            <c:dLbl>
              <c:idx val="0"/>
              <c:layout>
                <c:manualLayout>
                  <c:x val="-0.15864428404782735"/>
                  <c:y val="-0.2215610548681414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18C-48B9-BE30-7D948C6BA0BE}"/>
                </c:ext>
              </c:extLst>
            </c:dLbl>
            <c:dLbl>
              <c:idx val="1"/>
              <c:layout>
                <c:manualLayout>
                  <c:x val="7.4082276173811391E-3"/>
                  <c:y val="2.65702724659417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e-IL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398148148148144"/>
                      <c:h val="8.470253718285213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18C-48B9-BE30-7D948C6BA0BE}"/>
                </c:ext>
              </c:extLst>
            </c:dLbl>
            <c:dLbl>
              <c:idx val="2"/>
              <c:layout>
                <c:manualLayout>
                  <c:x val="1.9931922572178476E-2"/>
                  <c:y val="-1.802805899262592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18C-48B9-BE30-7D948C6BA0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e-IL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גיליון1!$A$2:$A$5</c:f>
              <c:strCache>
                <c:ptCount val="4"/>
                <c:pt idx="0">
                  <c:v>Split Wise</c:v>
                </c:pt>
                <c:pt idx="1">
                  <c:v>פה גרים בכיף</c:v>
                </c:pt>
                <c:pt idx="2">
                  <c:v>Out of Milk</c:v>
                </c:pt>
                <c:pt idx="3">
                  <c:v>Neighbor</c:v>
                </c:pt>
              </c:strCache>
            </c:strRef>
          </c:cat>
          <c:val>
            <c:numRef>
              <c:f>גיליון1!$B$2:$B$5</c:f>
              <c:numCache>
                <c:formatCode>0%</c:formatCode>
                <c:ptCount val="4"/>
                <c:pt idx="0">
                  <c:v>0.86</c:v>
                </c:pt>
                <c:pt idx="1">
                  <c:v>0.08</c:v>
                </c:pt>
                <c:pt idx="2">
                  <c:v>0.04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18C-48B9-BE30-7D948C6BA0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2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1139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87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475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77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96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43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2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48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92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5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1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37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92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2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3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תמונה 36" descr="תמונה שמכילה בניין, חוץ, עץ, דשא&#10;&#10;התיאור נוצר באופן אוטומטי">
            <a:extLst>
              <a:ext uri="{FF2B5EF4-FFF2-40B4-BE49-F238E27FC236}">
                <a16:creationId xmlns:a16="http://schemas.microsoft.com/office/drawing/2014/main" id="{62748017-05FD-48DE-BCFF-3D77A857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77" t="9091" r="24487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33934D3-E0D5-4093-9F17-9FA6E8FDA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n-US"/>
              <a:t>Roomie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4BE0491-CD25-4600-9E39-48964DAF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231" y="4024616"/>
            <a:ext cx="4728171" cy="2022796"/>
          </a:xfrm>
        </p:spPr>
        <p:txBody>
          <a:bodyPr vert="horz" lIns="91440" tIns="45720" rIns="91440" bIns="45720" rtlCol="0">
            <a:normAutofit/>
          </a:bodyPr>
          <a:lstStyle/>
          <a:p>
            <a:pPr rtl="0">
              <a:lnSpc>
                <a:spcPct val="90000"/>
              </a:lnSpc>
              <a:buFont typeface="Wingdings 3" charset="2"/>
              <a:buChar char=""/>
            </a:pPr>
            <a:r>
              <a:rPr lang="en-US" dirty="0"/>
              <a:t>Oz Cohen</a:t>
            </a:r>
          </a:p>
          <a:p>
            <a:pPr rtl="0">
              <a:lnSpc>
                <a:spcPct val="90000"/>
              </a:lnSpc>
              <a:buFont typeface="Wingdings 3" charset="2"/>
              <a:buChar char=""/>
            </a:pPr>
            <a:r>
              <a:rPr lang="en-US" dirty="0"/>
              <a:t>Hananel Lazar</a:t>
            </a:r>
          </a:p>
          <a:p>
            <a:pPr rtl="0">
              <a:lnSpc>
                <a:spcPct val="90000"/>
              </a:lnSpc>
              <a:buFont typeface="Wingdings 3" charset="2"/>
              <a:buChar char=""/>
            </a:pPr>
            <a:r>
              <a:rPr lang="en-US" dirty="0"/>
              <a:t>Tamir </a:t>
            </a:r>
            <a:r>
              <a:rPr lang="en-US" dirty="0" err="1"/>
              <a:t>Kalyahu</a:t>
            </a:r>
            <a:endParaRPr lang="en-US" dirty="0"/>
          </a:p>
          <a:p>
            <a:pPr rtl="0">
              <a:lnSpc>
                <a:spcPct val="90000"/>
              </a:lnSpc>
            </a:pPr>
            <a:r>
              <a:rPr lang="en-US" dirty="0" err="1"/>
              <a:t>Github</a:t>
            </a:r>
            <a:r>
              <a:rPr lang="en-US" dirty="0"/>
              <a:t>: https://github.com/oz105/Roomie.git</a:t>
            </a:r>
          </a:p>
        </p:txBody>
      </p:sp>
    </p:spTree>
    <p:extLst>
      <p:ext uri="{BB962C8B-B14F-4D97-AF65-F5344CB8AC3E}">
        <p14:creationId xmlns:p14="http://schemas.microsoft.com/office/powerpoint/2010/main" val="1023070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674539A-1F4E-4DC1-BB30-C00ED54C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מסך התחברות לדוגמא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A0C5D4-25C4-448B-AD59-0E67A23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אי הכנסה של מידע </a:t>
            </a:r>
            <a:r>
              <a:rPr lang="he-IL" dirty="0" err="1">
                <a:solidFill>
                  <a:schemeClr val="bg1"/>
                </a:solidFill>
              </a:rPr>
              <a:t>מסויים</a:t>
            </a:r>
            <a:r>
              <a:rPr lang="he-IL" dirty="0">
                <a:solidFill>
                  <a:schemeClr val="bg1"/>
                </a:solidFill>
              </a:rPr>
              <a:t> יגרור הודעת שגיאה למשתמש כמו שניתן לראות.</a:t>
            </a:r>
          </a:p>
          <a:p>
            <a:r>
              <a:rPr lang="he-IL" dirty="0">
                <a:solidFill>
                  <a:schemeClr val="bg1"/>
                </a:solidFill>
              </a:rPr>
              <a:t>ניסיון התחברות למשתמש שלא קיים במערכת יגרור להודעת שגיאה ולבדיקה.</a:t>
            </a:r>
          </a:p>
          <a:p>
            <a:r>
              <a:rPr lang="he-IL" dirty="0">
                <a:solidFill>
                  <a:schemeClr val="bg1"/>
                </a:solidFill>
              </a:rPr>
              <a:t>חיבור מוצלח למשתמש אשר קיים במערכת יגרור מעבר למסך הכניסה.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Login Example">
            <a:hlinkClick r:id="" action="ppaction://media"/>
            <a:extLst>
              <a:ext uri="{FF2B5EF4-FFF2-40B4-BE49-F238E27FC236}">
                <a16:creationId xmlns:a16="http://schemas.microsoft.com/office/drawing/2014/main" id="{865A1571-448C-4761-ADB8-5F6D10B0B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6684" y="470477"/>
            <a:ext cx="2680339" cy="5498134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1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03F243C-2468-4AC4-942C-8F32C3E5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תרשימים - חשבונות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2CBFF8-6251-4FFB-8725-C43E58FD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70" y="2160590"/>
            <a:ext cx="3973943" cy="344011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בדף החשבונות יש שני אפשרויות תשלום בין שותפים או הוספת הוצאה משותפת </a:t>
            </a:r>
          </a:p>
          <a:p>
            <a:r>
              <a:rPr lang="he-IL" dirty="0">
                <a:solidFill>
                  <a:schemeClr val="bg1"/>
                </a:solidFill>
              </a:rPr>
              <a:t>בהתאם לבחירה המערכת יודעת איזה פעולות היא צריכה לבצע</a:t>
            </a:r>
          </a:p>
          <a:p>
            <a:r>
              <a:rPr lang="he-IL" dirty="0">
                <a:solidFill>
                  <a:schemeClr val="bg1"/>
                </a:solidFill>
              </a:rPr>
              <a:t>בכל פעולה יש עדכון החוב והצגתו במסך עבור כל שותף </a:t>
            </a:r>
          </a:p>
          <a:p>
            <a:r>
              <a:rPr lang="he-IL" dirty="0">
                <a:solidFill>
                  <a:schemeClr val="bg1"/>
                </a:solidFill>
              </a:rPr>
              <a:t>(סרטון בשקופית הבאה)</a:t>
            </a: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B5CBB414-4F6B-42C8-82B6-8F03FFC0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1" y="481542"/>
            <a:ext cx="4845012" cy="6171992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1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5396F82-94DB-4949-B9F8-D32229087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הדגמה דף החשבונות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6D27FCC-4F0B-4B7A-ADEA-BDDB1A3F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019075"/>
            <a:ext cx="3973943" cy="3860056"/>
          </a:xfrm>
        </p:spPr>
        <p:txBody>
          <a:bodyPr>
            <a:normAutofit fontScale="77500" lnSpcReduction="20000"/>
          </a:bodyPr>
          <a:lstStyle/>
          <a:p>
            <a:r>
              <a:rPr lang="he-IL" dirty="0">
                <a:solidFill>
                  <a:schemeClr val="bg1"/>
                </a:solidFill>
              </a:rPr>
              <a:t>בדף החשבונות מוצג כמה כסף כל אחד מהשותפים חייב לך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e-IL" dirty="0">
                <a:solidFill>
                  <a:schemeClr val="bg1"/>
                </a:solidFill>
              </a:rPr>
              <a:t>ובנוסף את הסכום המלא ששניהם ביחד חייבים לך בהתאם לקיזוזים שאתה חייב להם.</a:t>
            </a:r>
          </a:p>
          <a:p>
            <a:r>
              <a:rPr lang="he-IL" dirty="0">
                <a:solidFill>
                  <a:schemeClr val="bg1"/>
                </a:solidFill>
              </a:rPr>
              <a:t>בדף יש שני אפשרויות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להוסיף חשבון לרשימה ולבחור עם מי לחלוק את התשלום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לבצע תשלום לאחד השותפים</a:t>
            </a:r>
          </a:p>
          <a:p>
            <a:r>
              <a:rPr lang="he-IL" dirty="0">
                <a:solidFill>
                  <a:schemeClr val="bg1"/>
                </a:solidFill>
              </a:rPr>
              <a:t>בהתאם לפעולה המערכת יודעת לקזז בהתאם את סכום החיוב כמו שניתן לראות.</a:t>
            </a:r>
          </a:p>
          <a:p>
            <a:r>
              <a:rPr lang="he-IL" dirty="0">
                <a:solidFill>
                  <a:schemeClr val="bg1"/>
                </a:solidFill>
              </a:rPr>
              <a:t>פעולות בדוגמא: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וויל מבצע תשלום שמתחלק עם גל על סך של 50 שקלים ולכן גל צריכה להיות חייבת לוויל סה"כ 35 שקלים.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לאחר מכן גל מבצעת תשלום לוויל על סך 30 שקלים ולכן כעת החוב צריך להתעדכן ל 5 שקלים.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Bills">
            <a:hlinkClick r:id="" action="ppaction://media"/>
            <a:extLst>
              <a:ext uri="{FF2B5EF4-FFF2-40B4-BE49-F238E27FC236}">
                <a16:creationId xmlns:a16="http://schemas.microsoft.com/office/drawing/2014/main" id="{F06D391E-B5E3-4C03-AF7E-25512A1C6B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00420" y="643467"/>
            <a:ext cx="5925502" cy="57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93"/>
    </mc:Choice>
    <mc:Fallback xmlns="">
      <p:transition spd="slow" advTm="6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6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DB3E67C-F12F-4DCA-BD3B-3C92C496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תרשימים - קניות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82B31A6-7F98-45D4-929E-3D197F85505C}"/>
              </a:ext>
            </a:extLst>
          </p:cNvPr>
          <p:cNvSpPr txBox="1">
            <a:spLocks/>
          </p:cNvSpPr>
          <p:nvPr/>
        </p:nvSpPr>
        <p:spPr>
          <a:xfrm>
            <a:off x="727870" y="2160590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>
                <a:solidFill>
                  <a:schemeClr val="bg1"/>
                </a:solidFill>
              </a:rPr>
              <a:t>בדף רשימת הקניות ניתן להוסיף מוצר חדש הכולל בתוכו את שם המוצר והכמות הרצויה.</a:t>
            </a:r>
          </a:p>
          <a:p>
            <a:r>
              <a:rPr lang="he-IL" dirty="0">
                <a:solidFill>
                  <a:schemeClr val="bg1"/>
                </a:solidFill>
              </a:rPr>
              <a:t>בנוסף ניתן לעדכן פריט קיים ולעדכן את הכמות הרצויה.</a:t>
            </a:r>
          </a:p>
          <a:p>
            <a:r>
              <a:rPr lang="he-IL" dirty="0">
                <a:solidFill>
                  <a:schemeClr val="bg1"/>
                </a:solidFill>
              </a:rPr>
              <a:t>לאחר קנייה של הפריט או שהוחלט אין בו צורך ניתן למחוק אותו להסיר אותו מרשימת הקניות.</a:t>
            </a:r>
          </a:p>
          <a:p>
            <a:r>
              <a:rPr lang="he-IL" dirty="0">
                <a:solidFill>
                  <a:schemeClr val="bg1"/>
                </a:solidFill>
              </a:rPr>
              <a:t>(סרטון בשקופית הבאה)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11E32873-F20F-4870-A83B-B961EBCEE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816" y="274194"/>
            <a:ext cx="5837426" cy="2880610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3F679E58-78D7-4D87-8392-93DA0473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90" y="3021454"/>
            <a:ext cx="1782007" cy="36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7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8E3370E8-CF2C-4102-B23C-80BE446A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הדגמה רשימת קניות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0C2D6D-F86B-416F-827B-61E957D97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92500" lnSpcReduction="20000"/>
          </a:bodyPr>
          <a:lstStyle/>
          <a:p>
            <a:r>
              <a:rPr lang="he-IL" dirty="0">
                <a:solidFill>
                  <a:schemeClr val="bg1"/>
                </a:solidFill>
              </a:rPr>
              <a:t>בדף רשימת הקניות מוצגים לכל השותפים של הדירה את אותה הרשימה בדיוק הרשימה מתעדכנת בהתאם אצל כולם.</a:t>
            </a:r>
          </a:p>
          <a:p>
            <a:r>
              <a:rPr lang="he-IL" dirty="0">
                <a:solidFill>
                  <a:schemeClr val="bg1"/>
                </a:solidFill>
              </a:rPr>
              <a:t>כמו שניתן לראות בדוגמא אנו מוסיפים מוצר ואכן מתעדכן במכשיר אחר וכן להפך.</a:t>
            </a:r>
          </a:p>
          <a:p>
            <a:r>
              <a:rPr lang="he-IL" dirty="0">
                <a:solidFill>
                  <a:schemeClr val="bg1"/>
                </a:solidFill>
              </a:rPr>
              <a:t>כמו כן ניתן לבצע מחיקת פריט במידה והוא נקנה או המידה וכבר אין בו צורך כמו שניתן לראות את מחיקת הביצים.</a:t>
            </a:r>
          </a:p>
          <a:p>
            <a:r>
              <a:rPr lang="he-IL" dirty="0">
                <a:solidFill>
                  <a:schemeClr val="bg1"/>
                </a:solidFill>
              </a:rPr>
              <a:t>בנוסף ניתן לעדכן מוצר קיים ולהוסיף כמות כמו בדוגמא כמות החלב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he-IL" dirty="0">
                <a:solidFill>
                  <a:schemeClr val="bg1"/>
                </a:solidFill>
              </a:rPr>
              <a:t>עודכנה ל 3.</a:t>
            </a:r>
          </a:p>
          <a:p>
            <a:endParaRPr lang="he-IL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Shopping">
            <a:hlinkClick r:id="" action="ppaction://media"/>
            <a:extLst>
              <a:ext uri="{FF2B5EF4-FFF2-40B4-BE49-F238E27FC236}">
                <a16:creationId xmlns:a16="http://schemas.microsoft.com/office/drawing/2014/main" id="{81F41428-8D13-4F31-AE35-2DB7DE8CD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1506" y="538994"/>
            <a:ext cx="5609556" cy="524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93"/>
    </mc:Choice>
    <mc:Fallback xmlns="">
      <p:transition spd="slow" advTm="6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0EE4DDAD-CCB2-40ED-AC6A-11E78D8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סרטון המחשה – בעל דירה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D2E78E-EFD2-4273-9E19-D343CDB46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בסרטון ניתן לראות את דן בעל הדירה מתחבר ורואה את השוכרים של הדירה. </a:t>
            </a:r>
          </a:p>
          <a:p>
            <a:r>
              <a:rPr lang="he-IL" dirty="0">
                <a:solidFill>
                  <a:schemeClr val="bg1"/>
                </a:solidFill>
              </a:rPr>
              <a:t>בלחיצה על תמונת הפרופיל שלהם הוא יכול לראות פרטים עליהם וכן לבצע חיוג ישיר מהאפליקציה.</a:t>
            </a:r>
          </a:p>
          <a:p>
            <a:r>
              <a:rPr lang="he-IL" dirty="0">
                <a:solidFill>
                  <a:schemeClr val="bg1"/>
                </a:solidFill>
              </a:rPr>
              <a:t>כמו כן ניתן לראות שבכל עת הוא רשאי לעדכן את המידע על הדירה והמידע מתעדכן ונשמר במאגר הנתונים.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Admin exam">
            <a:hlinkClick r:id="" action="ppaction://media"/>
            <a:extLst>
              <a:ext uri="{FF2B5EF4-FFF2-40B4-BE49-F238E27FC236}">
                <a16:creationId xmlns:a16="http://schemas.microsoft.com/office/drawing/2014/main" id="{A1EDFF74-CBCF-440B-8360-4B9732E115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96920" y="856149"/>
            <a:ext cx="2556927" cy="5411488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82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FDC4ADA4-1E17-4AD0-81AC-787014E4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הוספת דירה חדשה לבעל דירה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CF707B-5FD3-4EDF-9D0E-E2D7E022B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בעל דירה אשר מוסיף דירה חדשה 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מוסיף תמונות של הדירה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מעדכן את המחיר 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מוסיף פרטים מפורטים על הדירה</a:t>
            </a:r>
          </a:p>
          <a:p>
            <a:pPr lvl="1"/>
            <a:r>
              <a:rPr lang="he-IL" dirty="0">
                <a:solidFill>
                  <a:schemeClr val="bg1"/>
                </a:solidFill>
              </a:rPr>
              <a:t>מעדכן מספר חדרים ועוד..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add">
            <a:hlinkClick r:id="" action="ppaction://media"/>
            <a:extLst>
              <a:ext uri="{FF2B5EF4-FFF2-40B4-BE49-F238E27FC236}">
                <a16:creationId xmlns:a16="http://schemas.microsoft.com/office/drawing/2014/main" id="{4131B731-F41F-4E69-AECD-93E8194CDF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89046" y="299027"/>
            <a:ext cx="2806216" cy="5612433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7A3EAF3-9B6B-49BD-8038-0868FA9F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סרטון המחשה – דף מידע שוכר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1CDD24-0DFE-4D01-B2CF-C47FF36A6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4" y="2662542"/>
            <a:ext cx="3973943" cy="3440110"/>
          </a:xfrm>
        </p:spPr>
        <p:txBody>
          <a:bodyPr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הנתונים המוצגים נשלפים מהמידע שבעל הדירה הזין.</a:t>
            </a:r>
          </a:p>
          <a:p>
            <a:r>
              <a:rPr lang="he-IL" dirty="0">
                <a:solidFill>
                  <a:schemeClr val="bg1"/>
                </a:solidFill>
              </a:rPr>
              <a:t>לשוכר אין גישה לשנות את המידע אלא רק לצפות בו.</a:t>
            </a:r>
          </a:p>
          <a:p>
            <a:r>
              <a:rPr lang="he-IL" dirty="0">
                <a:solidFill>
                  <a:schemeClr val="bg1"/>
                </a:solidFill>
              </a:rPr>
              <a:t>דפדוף בין התמונות שבעל הדירה העלה.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nfo">
            <a:hlinkClick r:id="" action="ppaction://media"/>
            <a:extLst>
              <a:ext uri="{FF2B5EF4-FFF2-40B4-BE49-F238E27FC236}">
                <a16:creationId xmlns:a16="http://schemas.microsoft.com/office/drawing/2014/main" id="{F152A53D-E97C-4F5B-9447-772AE214E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74182" y="755533"/>
            <a:ext cx="2802816" cy="5577746"/>
          </a:xfrm>
          <a:prstGeom prst="rect">
            <a:avLst/>
          </a:prstGeo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9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E0C7D37-E3A5-4BA4-8456-C75FC68B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bg1"/>
                </a:solidFill>
              </a:rPr>
              <a:t>תרשים – </a:t>
            </a:r>
            <a:r>
              <a:rPr lang="en-US" dirty="0">
                <a:solidFill>
                  <a:schemeClr val="bg1"/>
                </a:solidFill>
              </a:rPr>
              <a:t>Class diagram use case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4" name="Content Placeholder 21">
            <a:extLst>
              <a:ext uri="{FF2B5EF4-FFF2-40B4-BE49-F238E27FC236}">
                <a16:creationId xmlns:a16="http://schemas.microsoft.com/office/drawing/2014/main" id="{0A5B5A38-AA07-4A86-97C9-2C2702C1A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019075"/>
            <a:ext cx="3973943" cy="4343625"/>
          </a:xfrm>
        </p:spPr>
        <p:txBody>
          <a:bodyPr>
            <a:normAutofit lnSpcReduction="10000"/>
          </a:bodyPr>
          <a:lstStyle/>
          <a:p>
            <a:r>
              <a:rPr lang="he-IL" dirty="0">
                <a:solidFill>
                  <a:schemeClr val="bg1"/>
                </a:solidFill>
              </a:rPr>
              <a:t>תרשים זה מייצג את המחלקות במערכת ובעצם ניתן לראות שהאובייקט הדירה מקשר בין כל הדברים.</a:t>
            </a:r>
          </a:p>
          <a:p>
            <a:r>
              <a:rPr lang="he-IL" dirty="0">
                <a:solidFill>
                  <a:schemeClr val="bg1"/>
                </a:solidFill>
              </a:rPr>
              <a:t>בעצם הדירה מחזיקה רשימה של משתמשים שנמצאים בה.</a:t>
            </a:r>
          </a:p>
          <a:p>
            <a:r>
              <a:rPr lang="he-IL" dirty="0">
                <a:solidFill>
                  <a:schemeClr val="bg1"/>
                </a:solidFill>
              </a:rPr>
              <a:t>בנוסף היא מחזיקה רשימת חשבונות כדי לדעת מי חייב למי וכמה.</a:t>
            </a:r>
          </a:p>
          <a:p>
            <a:r>
              <a:rPr lang="he-IL" dirty="0">
                <a:solidFill>
                  <a:schemeClr val="bg1"/>
                </a:solidFill>
              </a:rPr>
              <a:t>וכן רשימת הקניות משויכת גם לדירה כדי שלכל שותף תהיה גישה אליה.</a:t>
            </a:r>
          </a:p>
          <a:p>
            <a:r>
              <a:rPr lang="he-IL" dirty="0">
                <a:solidFill>
                  <a:schemeClr val="bg1"/>
                </a:solidFill>
              </a:rPr>
              <a:t>בחשבונות וברשימת קניות לאחר כל שינוי מכל אחד מהשותפים מתבצע עדכון של </a:t>
            </a:r>
            <a:r>
              <a:rPr lang="en-US" dirty="0">
                <a:solidFill>
                  <a:schemeClr val="bg1"/>
                </a:solidFill>
              </a:rPr>
              <a:t>Database </a:t>
            </a:r>
            <a:r>
              <a:rPr lang="he-IL" dirty="0">
                <a:solidFill>
                  <a:schemeClr val="bg1"/>
                </a:solidFill>
              </a:rPr>
              <a:t> וכך המידע מתעדכן אצל כולם בהתאם.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B00AB85E-8D91-471E-B475-91028101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547" y="200456"/>
            <a:ext cx="4582609" cy="3792109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EBEE504-593F-4B98-8B89-275D393D2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04" y="4440171"/>
            <a:ext cx="2961242" cy="221737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CE0632C-29FA-4C5C-B0EC-8B0FF5F98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499" y="3992565"/>
            <a:ext cx="3592952" cy="25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ACCB16E1-1D7A-4C10-A536-543C713C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תוכניות לעתיד ופונקציות נוספות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78455E4-58ED-4EE7-9918-697DBF004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ריבוי דירות לבעל דירה</a:t>
            </a:r>
          </a:p>
          <a:p>
            <a:r>
              <a:rPr lang="he-IL" dirty="0">
                <a:solidFill>
                  <a:srgbClr val="FFFFFF"/>
                </a:solidFill>
              </a:rPr>
              <a:t>אינטראקציה עם בעל הדירה (</a:t>
            </a:r>
            <a:r>
              <a:rPr lang="he-IL" dirty="0" err="1">
                <a:solidFill>
                  <a:srgbClr val="FFFFFF"/>
                </a:solidFill>
              </a:rPr>
              <a:t>צ'אט,שליחת</a:t>
            </a:r>
            <a:r>
              <a:rPr lang="he-IL" dirty="0">
                <a:solidFill>
                  <a:srgbClr val="FFFFFF"/>
                </a:solidFill>
              </a:rPr>
              <a:t> קבלות </a:t>
            </a:r>
            <a:r>
              <a:rPr lang="he-IL" dirty="0" err="1">
                <a:solidFill>
                  <a:srgbClr val="FFFFFF"/>
                </a:solidFill>
              </a:rPr>
              <a:t>וכו</a:t>
            </a:r>
            <a:r>
              <a:rPr lang="he-IL" dirty="0">
                <a:solidFill>
                  <a:srgbClr val="FFFFFF"/>
                </a:solidFill>
              </a:rPr>
              <a:t>..)</a:t>
            </a:r>
          </a:p>
          <a:p>
            <a:r>
              <a:rPr lang="he-IL" dirty="0">
                <a:solidFill>
                  <a:srgbClr val="FFFFFF"/>
                </a:solidFill>
              </a:rPr>
              <a:t>צ'אט דירתי, יכולת לתקשר עם דירות נוספות באזור.</a:t>
            </a:r>
          </a:p>
          <a:p>
            <a:r>
              <a:rPr lang="he-IL" dirty="0">
                <a:solidFill>
                  <a:srgbClr val="FFFFFF"/>
                </a:solidFill>
              </a:rPr>
              <a:t>תזכורות בין השוכרים (חשבונות, קניות דוד </a:t>
            </a:r>
            <a:r>
              <a:rPr lang="he-IL" dirty="0" err="1">
                <a:solidFill>
                  <a:srgbClr val="FFFFFF"/>
                </a:solidFill>
              </a:rPr>
              <a:t>וכו</a:t>
            </a:r>
            <a:r>
              <a:rPr lang="he-IL" dirty="0">
                <a:solidFill>
                  <a:srgbClr val="FFFFFF"/>
                </a:solidFill>
              </a:rPr>
              <a:t>..).</a:t>
            </a:r>
          </a:p>
          <a:p>
            <a:endParaRPr lang="he-IL" dirty="0">
              <a:solidFill>
                <a:srgbClr val="FFFFFF"/>
              </a:solidFill>
            </a:endParaRPr>
          </a:p>
          <a:p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7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298B005-D1C7-4F70-96AC-4D5C91812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תיאור המערכת</a:t>
            </a:r>
            <a:b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he-I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3AE69D-DDE2-4551-8CBC-1FB2751EA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Roomie</a:t>
            </a:r>
            <a:r>
              <a:rPr lang="he-IL" dirty="0">
                <a:solidFill>
                  <a:srgbClr val="FFFFFF"/>
                </a:solidFill>
              </a:rPr>
              <a:t> היא פלטפורמה לניהול דירת שותפים ולריכוז מידע עבור בעלי דירות.</a:t>
            </a:r>
          </a:p>
          <a:p>
            <a:r>
              <a:rPr lang="he-IL" dirty="0">
                <a:solidFill>
                  <a:srgbClr val="FFFFFF"/>
                </a:solidFill>
              </a:rPr>
              <a:t>עבור בעל הדירה האידיאל הוא ריכוז כל הנכסים השייכים לו והדיירים שבהם במקום אחד.</a:t>
            </a:r>
          </a:p>
          <a:p>
            <a:r>
              <a:rPr lang="he-IL" dirty="0">
                <a:solidFill>
                  <a:srgbClr val="FFFFFF"/>
                </a:solidFill>
              </a:rPr>
              <a:t>עבור השותפים האידיאל הוא ריכוז כל הדרישות עבור ניהול נכון של דירת שותפים במקום אחד.</a:t>
            </a:r>
          </a:p>
          <a:p>
            <a:r>
              <a:rPr lang="he-IL" dirty="0">
                <a:solidFill>
                  <a:srgbClr val="FFFFFF"/>
                </a:solidFill>
              </a:rPr>
              <a:t>דבר זה בעצם מגדיל את כמות המשתמשים באפליקציה ולא מבודד אותם רק לשותפים או רק לבעלי הדירות אלא יוצר שילוב ביניהם.</a:t>
            </a:r>
          </a:p>
          <a:p>
            <a:r>
              <a:rPr lang="he-IL" dirty="0">
                <a:solidFill>
                  <a:srgbClr val="FFFFFF"/>
                </a:solidFill>
              </a:rPr>
              <a:t>לאחר חתימת חוזה השותפים מקבלים מבעל הדירה </a:t>
            </a:r>
            <a:r>
              <a:rPr lang="en-US" dirty="0">
                <a:solidFill>
                  <a:srgbClr val="FFFFFF"/>
                </a:solidFill>
              </a:rPr>
              <a:t>ID</a:t>
            </a:r>
            <a:r>
              <a:rPr lang="he-IL" dirty="0">
                <a:solidFill>
                  <a:srgbClr val="FFFFFF"/>
                </a:solidFill>
              </a:rPr>
              <a:t> של הדירה וסיסמא וכך יכולים להשתמש בפונקציות של האפליקציה עבור השותפים כמו חשבונות ורשימת קניות וכו..</a:t>
            </a:r>
          </a:p>
          <a:p>
            <a:endParaRPr lang="he-IL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508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602D956-6B80-47B8-9B65-A23B802C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20" y="186266"/>
            <a:ext cx="3843375" cy="1624524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הרעיון לאפליקציה ובדיקת השוק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E27E3F9-8388-4159-8B92-FFA94A088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8639" y="353541"/>
            <a:ext cx="5511296" cy="52763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e-IL" sz="1400" dirty="0">
                <a:solidFill>
                  <a:srgbClr val="FFFFFF"/>
                </a:solidFill>
              </a:rPr>
              <a:t>חיבור אישי מוטיבציה להצליח ולהשקיע.</a:t>
            </a:r>
          </a:p>
          <a:p>
            <a:pPr>
              <a:lnSpc>
                <a:spcPct val="90000"/>
              </a:lnSpc>
            </a:pPr>
            <a:r>
              <a:rPr lang="he-IL" sz="1400" dirty="0">
                <a:solidFill>
                  <a:srgbClr val="FFFFFF"/>
                </a:solidFill>
              </a:rPr>
              <a:t>בדקנו את השוק וגילינו בעזרת סקר שרוב השותפים משתמשים באפליקציה הנקראת </a:t>
            </a:r>
            <a:r>
              <a:rPr lang="en-US" sz="1400" dirty="0">
                <a:solidFill>
                  <a:srgbClr val="FFFFFF"/>
                </a:solidFill>
              </a:rPr>
              <a:t> Split Wise</a:t>
            </a:r>
            <a:r>
              <a:rPr lang="he-IL" sz="1400" dirty="0">
                <a:solidFill>
                  <a:srgbClr val="FFFFFF"/>
                </a:solidFill>
              </a:rPr>
              <a:t>אשר מספקת שירות של איזון חשבונות בין שותפים בלבד, .</a:t>
            </a:r>
          </a:p>
          <a:p>
            <a:pPr>
              <a:lnSpc>
                <a:spcPct val="90000"/>
              </a:lnSpc>
            </a:pPr>
            <a:r>
              <a:rPr lang="he-IL" sz="1400" dirty="0">
                <a:solidFill>
                  <a:srgbClr val="FFFFFF"/>
                </a:solidFill>
              </a:rPr>
              <a:t>בנוסף בדיקה על אפליקציות שותפים בחו"ל.</a:t>
            </a:r>
          </a:p>
          <a:p>
            <a:pPr>
              <a:lnSpc>
                <a:spcPct val="90000"/>
              </a:lnSpc>
            </a:pPr>
            <a:r>
              <a:rPr lang="he-IL" sz="1400" dirty="0">
                <a:solidFill>
                  <a:srgbClr val="FFFFFF"/>
                </a:solidFill>
              </a:rPr>
              <a:t>באפליקציה זו אנו רצינו לרכז את כל מה שנדרש לדירת שותפים במקום אחד.</a:t>
            </a:r>
            <a:br>
              <a:rPr lang="en-US" sz="1400" dirty="0">
                <a:solidFill>
                  <a:srgbClr val="FFFFFF"/>
                </a:solidFill>
              </a:rPr>
            </a:br>
            <a:r>
              <a:rPr lang="he-IL" sz="1400" dirty="0">
                <a:solidFill>
                  <a:srgbClr val="FFFFFF"/>
                </a:solidFill>
              </a:rPr>
              <a:t>לדוגמא:  </a:t>
            </a:r>
          </a:p>
          <a:p>
            <a:pPr lvl="2">
              <a:lnSpc>
                <a:spcPct val="90000"/>
              </a:lnSpc>
            </a:pPr>
            <a:r>
              <a:rPr lang="he-IL" dirty="0">
                <a:solidFill>
                  <a:srgbClr val="FFFFFF"/>
                </a:solidFill>
              </a:rPr>
              <a:t>רשימת קניות</a:t>
            </a:r>
          </a:p>
          <a:p>
            <a:pPr lvl="2">
              <a:lnSpc>
                <a:spcPct val="90000"/>
              </a:lnSpc>
            </a:pPr>
            <a:r>
              <a:rPr lang="he-IL" dirty="0">
                <a:solidFill>
                  <a:srgbClr val="FFFFFF"/>
                </a:solidFill>
              </a:rPr>
              <a:t>איזון חשבונות</a:t>
            </a:r>
          </a:p>
          <a:p>
            <a:pPr lvl="2">
              <a:lnSpc>
                <a:spcPct val="90000"/>
              </a:lnSpc>
            </a:pPr>
            <a:r>
              <a:rPr lang="he-IL" dirty="0">
                <a:solidFill>
                  <a:srgbClr val="FFFFFF"/>
                </a:solidFill>
              </a:rPr>
              <a:t>תזכורות</a:t>
            </a:r>
            <a:endParaRPr lang="en-US" dirty="0">
              <a:solidFill>
                <a:srgbClr val="FFFFFF"/>
              </a:solidFill>
            </a:endParaRPr>
          </a:p>
          <a:p>
            <a:pPr lvl="2">
              <a:lnSpc>
                <a:spcPct val="90000"/>
              </a:lnSpc>
            </a:pPr>
            <a:r>
              <a:rPr lang="he-IL" dirty="0">
                <a:solidFill>
                  <a:srgbClr val="FFFFFF"/>
                </a:solidFill>
              </a:rPr>
              <a:t>פרטי הדיירים עבור המשכיר</a:t>
            </a:r>
          </a:p>
          <a:p>
            <a:pPr lvl="2">
              <a:lnSpc>
                <a:spcPct val="90000"/>
              </a:lnSpc>
            </a:pPr>
            <a:r>
              <a:rPr lang="he-IL" dirty="0">
                <a:solidFill>
                  <a:srgbClr val="FFFFFF"/>
                </a:solidFill>
              </a:rPr>
              <a:t>טבלת מטלות ועוד..</a:t>
            </a:r>
            <a:br>
              <a:rPr lang="en-US" dirty="0">
                <a:solidFill>
                  <a:srgbClr val="FFFFFF"/>
                </a:solidFill>
              </a:rPr>
            </a:br>
            <a:endParaRPr lang="he-IL" dirty="0">
              <a:solidFill>
                <a:srgbClr val="FFFFFF"/>
              </a:solidFill>
            </a:endParaRPr>
          </a:p>
        </p:txBody>
      </p:sp>
      <p:graphicFrame>
        <p:nvGraphicFramePr>
          <p:cNvPr id="17" name="תרשים 16">
            <a:extLst>
              <a:ext uri="{FF2B5EF4-FFF2-40B4-BE49-F238E27FC236}">
                <a16:creationId xmlns:a16="http://schemas.microsoft.com/office/drawing/2014/main" id="{62C546C9-3B75-432C-8A33-389F0F93EA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7234594"/>
              </p:ext>
            </p:extLst>
          </p:nvPr>
        </p:nvGraphicFramePr>
        <p:xfrm>
          <a:off x="51947" y="2954867"/>
          <a:ext cx="5120629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כותרת 1">
            <a:extLst>
              <a:ext uri="{FF2B5EF4-FFF2-40B4-BE49-F238E27FC236}">
                <a16:creationId xmlns:a16="http://schemas.microsoft.com/office/drawing/2014/main" id="{8D688981-2AB5-43D5-A221-AA1BF49E4B33}"/>
              </a:ext>
            </a:extLst>
          </p:cNvPr>
          <p:cNvSpPr txBox="1">
            <a:spLocks/>
          </p:cNvSpPr>
          <p:nvPr/>
        </p:nvSpPr>
        <p:spPr>
          <a:xfrm>
            <a:off x="1026063" y="2290393"/>
            <a:ext cx="2681057" cy="701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e-I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תוצאות הסקר</a:t>
            </a:r>
          </a:p>
        </p:txBody>
      </p:sp>
    </p:spTree>
    <p:extLst>
      <p:ext uri="{BB962C8B-B14F-4D97-AF65-F5344CB8AC3E}">
        <p14:creationId xmlns:p14="http://schemas.microsoft.com/office/powerpoint/2010/main" val="87355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FAAB65C-5316-476F-8D65-E475F393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דרישות פונקציונליות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655EAAD-673F-4EB9-BE32-08189C3E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המערכת מאפשרת הרשמה למשתמשים חדשים.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דורשת בחירה של סוג משתמש בעת ההרשמה.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דורשת מהמשתמש להכניס את פרטיו האישיים.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מקנה את היכולת לשותפים לעדכן את רשימת הקניות בכל רגע נתון.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מאפשרת את היכולת לאיזון תשלומים בין השותפים אשר מתעדכנת לכל שותף בהתאם.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מציגה מסך שונה עבור המשתמשים מסך עבור בעל הדירה ומסך עבור השוכר.</a:t>
            </a:r>
          </a:p>
          <a:p>
            <a:r>
              <a:rPr lang="he-IL" dirty="0">
                <a:solidFill>
                  <a:srgbClr val="FFFFFF"/>
                </a:solidFill>
              </a:rPr>
              <a:t>המערכת תאפשר לבעל הדירה לצפות בפרטי הדיירים.</a:t>
            </a:r>
          </a:p>
          <a:p>
            <a:pPr marL="0" indent="0">
              <a:buNone/>
            </a:pPr>
            <a:endParaRPr lang="he-IL" dirty="0">
              <a:solidFill>
                <a:srgbClr val="FFFFFF"/>
              </a:solidFill>
            </a:endParaRPr>
          </a:p>
          <a:p>
            <a:r>
              <a:rPr lang="he-IL" dirty="0">
                <a:solidFill>
                  <a:srgbClr val="FFFFFF"/>
                </a:solidFill>
              </a:rPr>
              <a:t>המערכת מאפשרת לבעל הדירה לשנות ולעדכן את פרטי הדירה בכל עת.</a:t>
            </a:r>
          </a:p>
        </p:txBody>
      </p:sp>
    </p:spTree>
    <p:extLst>
      <p:ext uri="{BB962C8B-B14F-4D97-AF65-F5344CB8AC3E}">
        <p14:creationId xmlns:p14="http://schemas.microsoft.com/office/powerpoint/2010/main" val="3941617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3148363-AA17-4281-8C34-3767E59B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סוגי משתמשים 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D22C881A-6F9E-4ACB-BBA6-7C9A481C3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638" y="609600"/>
            <a:ext cx="5510212" cy="5545138"/>
          </a:xfrm>
        </p:spPr>
        <p:txBody>
          <a:bodyPr anchor="ctr">
            <a:normAutofit/>
          </a:bodyPr>
          <a:lstStyle/>
          <a:p>
            <a:r>
              <a:rPr lang="he-IL" dirty="0">
                <a:solidFill>
                  <a:srgbClr val="FFFFFF"/>
                </a:solidFill>
              </a:rPr>
              <a:t>המערכת מאפשרת הרשמה לשני סוגי משתמשים: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he-IL" dirty="0">
                <a:solidFill>
                  <a:srgbClr val="FFFFFF"/>
                </a:solidFill>
              </a:rPr>
              <a:t>בעל דירה , שותף(שוכר).</a:t>
            </a:r>
          </a:p>
          <a:p>
            <a:r>
              <a:rPr lang="he-IL" dirty="0">
                <a:solidFill>
                  <a:srgbClr val="FFFFFF"/>
                </a:solidFill>
              </a:rPr>
              <a:t>בעל דירה 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מאפשר ליצור דירה חדשה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להזין את הפרטים עליה (מחיר חדרים וכו')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להוסיף תמונות במידת הצורך</a:t>
            </a:r>
          </a:p>
          <a:p>
            <a:pPr marL="457200" lvl="1" indent="0">
              <a:buNone/>
            </a:pPr>
            <a:endParaRPr lang="he-IL" dirty="0">
              <a:solidFill>
                <a:srgbClr val="FFFFFF"/>
              </a:solidFill>
            </a:endParaRPr>
          </a:p>
          <a:p>
            <a:r>
              <a:rPr lang="he-IL" dirty="0">
                <a:solidFill>
                  <a:srgbClr val="FFFFFF"/>
                </a:solidFill>
              </a:rPr>
              <a:t>שותף</a:t>
            </a:r>
            <a:r>
              <a:rPr lang="en-US" dirty="0">
                <a:solidFill>
                  <a:srgbClr val="FFFFFF"/>
                </a:solidFill>
              </a:rPr>
              <a:t>/</a:t>
            </a:r>
            <a:r>
              <a:rPr lang="he-IL" dirty="0">
                <a:solidFill>
                  <a:srgbClr val="FFFFFF"/>
                </a:solidFill>
              </a:rPr>
              <a:t>שוכר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לעדכן ולהתעדכן ברשימת הקניות של הדירה.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להוסיף חיוב משותף של הוצאות הדירה עם השותפים</a:t>
            </a:r>
          </a:p>
          <a:p>
            <a:pPr lvl="1"/>
            <a:r>
              <a:rPr lang="he-IL" dirty="0">
                <a:solidFill>
                  <a:srgbClr val="FFFFFF"/>
                </a:solidFill>
              </a:rPr>
              <a:t>להזין תשלום שבוצע בין שותפים</a:t>
            </a:r>
          </a:p>
        </p:txBody>
      </p:sp>
    </p:spTree>
    <p:extLst>
      <p:ext uri="{BB962C8B-B14F-4D97-AF65-F5344CB8AC3E}">
        <p14:creationId xmlns:p14="http://schemas.microsoft.com/office/powerpoint/2010/main" val="148969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222451E4-B9E2-4258-B42A-BD303D8A3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pPr algn="ctr"/>
            <a:r>
              <a:rPr lang="he-I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מבנה המערכת</a:t>
            </a:r>
          </a:p>
        </p:txBody>
      </p:sp>
      <p:sp>
        <p:nvSpPr>
          <p:cNvPr id="7" name="מציין מיקום תוכן 6">
            <a:extLst>
              <a:ext uri="{FF2B5EF4-FFF2-40B4-BE49-F238E27FC236}">
                <a16:creationId xmlns:a16="http://schemas.microsoft.com/office/drawing/2014/main" id="{7AEA3153-CC37-4F31-8D53-238C21CE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296" y="579687"/>
            <a:ext cx="4675326" cy="2596900"/>
          </a:xfrm>
        </p:spPr>
        <p:txBody>
          <a:bodyPr/>
          <a:lstStyle/>
          <a:p>
            <a:r>
              <a:rPr lang="he-IL" dirty="0"/>
              <a:t>באפליקציה זו השתמשנו בתבנית </a:t>
            </a:r>
            <a:r>
              <a:rPr lang="en-US" dirty="0"/>
              <a:t>MVC</a:t>
            </a:r>
            <a:br>
              <a:rPr lang="en-US" dirty="0"/>
            </a:b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Model-View-Controller</a:t>
            </a:r>
            <a:endParaRPr lang="he-IL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</a:rPr>
              <a:t>חלוקת כל יישום לשלושה חלקים :</a:t>
            </a:r>
          </a:p>
          <a:p>
            <a:pPr lvl="1"/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</a:rPr>
              <a:t>מודל</a:t>
            </a:r>
          </a:p>
          <a:p>
            <a:pPr lvl="1"/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</a:rPr>
              <a:t>תצוגה</a:t>
            </a:r>
          </a:p>
          <a:p>
            <a:pPr lvl="1"/>
            <a:r>
              <a:rPr lang="he-IL" dirty="0">
                <a:solidFill>
                  <a:schemeClr val="tx1"/>
                </a:solidFill>
                <a:latin typeface="arial" panose="020B0604020202020204" pitchFamily="34" charset="0"/>
              </a:rPr>
              <a:t>בקר</a:t>
            </a:r>
            <a:endParaRPr lang="en-US" dirty="0">
              <a:solidFill>
                <a:schemeClr val="tx1"/>
              </a:solidFill>
            </a:endParaRPr>
          </a:p>
          <a:p>
            <a:endParaRPr lang="he-IL" dirty="0"/>
          </a:p>
          <a:p>
            <a:endParaRPr lang="he-IL" dirty="0"/>
          </a:p>
        </p:txBody>
      </p:sp>
      <p:pic>
        <p:nvPicPr>
          <p:cNvPr id="19" name="מציין מיקום תוכן 4">
            <a:extLst>
              <a:ext uri="{FF2B5EF4-FFF2-40B4-BE49-F238E27FC236}">
                <a16:creationId xmlns:a16="http://schemas.microsoft.com/office/drawing/2014/main" id="{84F83665-F6AA-45F9-A753-AA38D24A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57" y="3474772"/>
            <a:ext cx="4131811" cy="268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97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EFB782-FBB3-40C6-B17F-FAC49212F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he-IL"/>
              <a:t>עקרונות עבודה בצוות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6EFADB5-EE91-4384-8515-D5ED77C9A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160" y="2160589"/>
            <a:ext cx="5207839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he-IL" sz="1700" dirty="0"/>
              <a:t>בתחילת הדרך עבדנו על פי מודל אב טיפוס מהיר </a:t>
            </a:r>
          </a:p>
          <a:p>
            <a:pPr lvl="1">
              <a:lnSpc>
                <a:spcPct val="90000"/>
              </a:lnSpc>
            </a:pPr>
            <a:r>
              <a:rPr lang="he-IL" sz="1700" dirty="0"/>
              <a:t>רצינו מערכת בסיסית עובדת בהקדם.</a:t>
            </a:r>
          </a:p>
          <a:p>
            <a:pPr lvl="1">
              <a:lnSpc>
                <a:spcPct val="90000"/>
              </a:lnSpc>
            </a:pPr>
            <a:r>
              <a:rPr lang="he-IL" sz="1700" dirty="0"/>
              <a:t>התחלנו עם חיבור ל</a:t>
            </a:r>
            <a:r>
              <a:rPr lang="en-US" sz="1700" dirty="0"/>
              <a:t>Database </a:t>
            </a:r>
            <a:r>
              <a:rPr lang="he-IL" sz="1700" dirty="0"/>
              <a:t> ומסך הרשמה </a:t>
            </a:r>
            <a:r>
              <a:rPr lang="he-IL" sz="1700"/>
              <a:t>התחברות ופיצ'רים בודדים אך מרכזיים.</a:t>
            </a:r>
            <a:endParaRPr lang="he-IL" sz="1700" dirty="0"/>
          </a:p>
          <a:p>
            <a:pPr>
              <a:lnSpc>
                <a:spcPct val="90000"/>
              </a:lnSpc>
            </a:pPr>
            <a:endParaRPr lang="he-IL" sz="1700" dirty="0"/>
          </a:p>
          <a:p>
            <a:pPr>
              <a:lnSpc>
                <a:spcPct val="90000"/>
              </a:lnSpc>
            </a:pPr>
            <a:r>
              <a:rPr lang="he-IL" sz="1700" dirty="0"/>
              <a:t>לאחר מכן עבדנו על פי עקרונות </a:t>
            </a:r>
            <a:r>
              <a:rPr lang="en-US" sz="1700" dirty="0"/>
              <a:t>Agile</a:t>
            </a:r>
            <a:endParaRPr lang="he-IL" sz="1700" dirty="0"/>
          </a:p>
          <a:p>
            <a:pPr lvl="1">
              <a:lnSpc>
                <a:spcPct val="90000"/>
              </a:lnSpc>
            </a:pPr>
            <a:r>
              <a:rPr lang="he-IL" sz="1700" dirty="0"/>
              <a:t>כל שותף תיפקד כמו צוות ולכן חילקנו לכל אחד תחומי אחריות והוא היה צריך לקבל את ההחלטות ולעבוד באופן עצמאי.</a:t>
            </a:r>
          </a:p>
          <a:p>
            <a:pPr lvl="1">
              <a:lnSpc>
                <a:spcPct val="90000"/>
              </a:lnSpc>
            </a:pPr>
            <a:r>
              <a:rPr lang="he-IL" sz="1700" dirty="0"/>
              <a:t>השתדלנו לבצע ימי עבודה מרוכזים עם סיכום יום.</a:t>
            </a:r>
          </a:p>
          <a:p>
            <a:pPr lvl="1">
              <a:lnSpc>
                <a:spcPct val="90000"/>
              </a:lnSpc>
            </a:pPr>
            <a:r>
              <a:rPr lang="he-IL" sz="1700" dirty="0"/>
              <a:t>בכל התפתחות והתקדמות בוצע </a:t>
            </a:r>
            <a:r>
              <a:rPr lang="en-US" sz="1700" dirty="0"/>
              <a:t>push</a:t>
            </a:r>
            <a:r>
              <a:rPr lang="he-IL" sz="1700" dirty="0"/>
              <a:t> ל </a:t>
            </a:r>
            <a:r>
              <a:rPr lang="en-US" sz="1700" dirty="0"/>
              <a:t>git</a:t>
            </a:r>
            <a:r>
              <a:rPr lang="he-IL" sz="1700" dirty="0"/>
              <a:t> .</a:t>
            </a:r>
          </a:p>
          <a:p>
            <a:pPr lvl="1">
              <a:lnSpc>
                <a:spcPct val="90000"/>
              </a:lnSpc>
            </a:pPr>
            <a:r>
              <a:rPr lang="he-IL" sz="1700" dirty="0"/>
              <a:t>היינו פתוחים לשינויים במהלך הבניה.</a:t>
            </a:r>
          </a:p>
          <a:p>
            <a:pPr>
              <a:lnSpc>
                <a:spcPct val="90000"/>
              </a:lnSpc>
            </a:pPr>
            <a:endParaRPr lang="he-IL" sz="17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CA67811-5684-4EED-BF18-1C2231C8F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57" r="35387" b="-1"/>
          <a:stretch/>
        </p:blipFill>
        <p:spPr>
          <a:xfrm>
            <a:off x="677334" y="2196957"/>
            <a:ext cx="2608791" cy="32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98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9E2B3782-4A1A-4C99-BDDD-261DDB4F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he-IL">
                <a:solidFill>
                  <a:schemeClr val="bg1"/>
                </a:solidFill>
              </a:rPr>
              <a:t>תיאור האפליקציה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F069562-72FD-43BD-B934-16CA967BF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e-IL" sz="1500" dirty="0">
                <a:solidFill>
                  <a:schemeClr val="bg1"/>
                </a:solidFill>
              </a:rPr>
              <a:t>האפליקציה מבוססת על </a:t>
            </a:r>
            <a:r>
              <a:rPr lang="en-US" sz="1500" dirty="0">
                <a:solidFill>
                  <a:schemeClr val="bg1"/>
                </a:solidFill>
              </a:rPr>
              <a:t>DB </a:t>
            </a:r>
            <a:r>
              <a:rPr lang="he-IL" sz="1500" dirty="0">
                <a:solidFill>
                  <a:schemeClr val="bg1"/>
                </a:solidFill>
              </a:rPr>
              <a:t> של </a:t>
            </a:r>
            <a:r>
              <a:rPr lang="en-US" sz="1500" dirty="0">
                <a:solidFill>
                  <a:schemeClr val="bg1"/>
                </a:solidFill>
              </a:rPr>
              <a:t>Firebase</a:t>
            </a:r>
            <a:r>
              <a:rPr lang="he-IL" sz="1500" dirty="0">
                <a:solidFill>
                  <a:schemeClr val="bg1"/>
                </a:solidFill>
              </a:rPr>
              <a:t> היא שומרת את כל סוגי המשתמשים במאגר ורק מי שקיים עבורו משתמש פעיל יוכל להתחבר ולהיכנס למערכת.</a:t>
            </a: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he-IL" sz="1500" dirty="0">
                <a:solidFill>
                  <a:schemeClr val="bg1"/>
                </a:solidFill>
              </a:rPr>
              <a:t>לכל משתמש יש משתנה בוליאני </a:t>
            </a:r>
            <a:r>
              <a:rPr lang="en-US" sz="1500" dirty="0">
                <a:solidFill>
                  <a:schemeClr val="bg1"/>
                </a:solidFill>
              </a:rPr>
              <a:t>isAdmin</a:t>
            </a:r>
            <a:r>
              <a:rPr lang="he-IL" sz="1500" dirty="0">
                <a:solidFill>
                  <a:schemeClr val="bg1"/>
                </a:solidFill>
              </a:rPr>
              <a:t> אשר ערכו מותאם לסוג המשתמש אם הוא נירשם כבעל דירה המשתנה יאותחל ל </a:t>
            </a:r>
            <a:r>
              <a:rPr lang="en-US" sz="1500" dirty="0">
                <a:solidFill>
                  <a:schemeClr val="bg1"/>
                </a:solidFill>
              </a:rPr>
              <a:t>True</a:t>
            </a:r>
            <a:r>
              <a:rPr lang="he-IL" sz="1500" dirty="0">
                <a:solidFill>
                  <a:schemeClr val="bg1"/>
                </a:solidFill>
              </a:rPr>
              <a:t> אחרת יאותחל ל </a:t>
            </a:r>
            <a:r>
              <a:rPr lang="en-US" sz="1500" dirty="0">
                <a:solidFill>
                  <a:schemeClr val="bg1"/>
                </a:solidFill>
              </a:rPr>
              <a:t>False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he-IL" sz="1500" dirty="0">
                <a:solidFill>
                  <a:schemeClr val="bg1"/>
                </a:solidFill>
              </a:rPr>
              <a:t>ובהתאם למשתנה זה המערכת יודעת להעביר את השותף לדף המיועד לו וכן את בעל הדירה לדף המיועד לו.</a:t>
            </a: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735D44F-A7BF-4E54-BB7A-B3AB2A30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72" y="411430"/>
            <a:ext cx="2471074" cy="1417370"/>
          </a:xfrm>
          <a:prstGeom prst="rect">
            <a:avLst/>
          </a:prstGeom>
        </p:spPr>
      </p:pic>
      <p:pic>
        <p:nvPicPr>
          <p:cNvPr id="17" name="תמונה 1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B931D3DB-D911-4872-A7CD-BD58D1C9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728" y="3601770"/>
            <a:ext cx="4750873" cy="2844800"/>
          </a:xfrm>
          <a:prstGeom prst="rect">
            <a:avLst/>
          </a:prstGeom>
        </p:spPr>
      </p:pic>
      <p:pic>
        <p:nvPicPr>
          <p:cNvPr id="21" name="תמונה 20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DA326141-AE70-4732-8FFA-621149409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282" y="240973"/>
            <a:ext cx="3432764" cy="31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3A75623-062E-4EE9-AB62-9263CF6C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he-IL" sz="3100" dirty="0">
                <a:solidFill>
                  <a:schemeClr val="bg1"/>
                </a:solidFill>
              </a:rPr>
              <a:t>תיאור האפליקציה צילומי מסך (התחברות והרשמה)</a:t>
            </a:r>
          </a:p>
        </p:txBody>
      </p:sp>
      <p:pic>
        <p:nvPicPr>
          <p:cNvPr id="7" name="מציין מיקום תוכן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40E71DAE-DBC3-41E5-833D-7B1F18265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65"/>
          <a:stretch/>
        </p:blipFill>
        <p:spPr>
          <a:xfrm>
            <a:off x="5673491" y="676572"/>
            <a:ext cx="2036567" cy="4016986"/>
          </a:xfr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C848532-A2D5-4792-8E1E-2E95C5E0F261}"/>
              </a:ext>
            </a:extLst>
          </p:cNvPr>
          <p:cNvSpPr txBox="1"/>
          <p:nvPr/>
        </p:nvSpPr>
        <p:spPr>
          <a:xfrm>
            <a:off x="10249247" y="167379"/>
            <a:ext cx="129931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מסך כניסה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82BF04CE-F2D6-4CF1-8324-3EC6A90E1184}"/>
              </a:ext>
            </a:extLst>
          </p:cNvPr>
          <p:cNvSpPr txBox="1"/>
          <p:nvPr/>
        </p:nvSpPr>
        <p:spPr>
          <a:xfrm>
            <a:off x="5978287" y="136812"/>
            <a:ext cx="135005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מסך הרשמה</a:t>
            </a:r>
          </a:p>
        </p:txBody>
      </p:sp>
      <p:pic>
        <p:nvPicPr>
          <p:cNvPr id="13" name="תמונה 1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482D00B-7751-4793-BA86-7798F1D0B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9" t="7138" r="859"/>
          <a:stretch/>
        </p:blipFill>
        <p:spPr>
          <a:xfrm>
            <a:off x="7873979" y="2524538"/>
            <a:ext cx="1874930" cy="3730251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6A56AEA8-296C-4692-85B9-DDE76885FA80}"/>
              </a:ext>
            </a:extLst>
          </p:cNvPr>
          <p:cNvSpPr txBox="1"/>
          <p:nvPr/>
        </p:nvSpPr>
        <p:spPr>
          <a:xfrm>
            <a:off x="7857873" y="1938130"/>
            <a:ext cx="19864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he-IL" dirty="0"/>
              <a:t>מסך שכחתי סיסמא</a:t>
            </a:r>
          </a:p>
        </p:txBody>
      </p:sp>
      <p:sp>
        <p:nvSpPr>
          <p:cNvPr id="19" name="מציין מיקום תוכן 2">
            <a:extLst>
              <a:ext uri="{FF2B5EF4-FFF2-40B4-BE49-F238E27FC236}">
                <a16:creationId xmlns:a16="http://schemas.microsoft.com/office/drawing/2014/main" id="{30C2FD1D-96F1-4086-B987-E843279E639A}"/>
              </a:ext>
            </a:extLst>
          </p:cNvPr>
          <p:cNvSpPr txBox="1">
            <a:spLocks/>
          </p:cNvSpPr>
          <p:nvPr/>
        </p:nvSpPr>
        <p:spPr>
          <a:xfrm>
            <a:off x="522262" y="2438886"/>
            <a:ext cx="3973943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he-IL" sz="1500" dirty="0">
                <a:solidFill>
                  <a:schemeClr val="bg1"/>
                </a:solidFill>
              </a:rPr>
              <a:t>מסך הכניסה הוא מסך ההתחברות לכל משתמש אם נירשם וקיים במאגר הנתונים ב </a:t>
            </a:r>
            <a:r>
              <a:rPr lang="en-US" sz="1500" dirty="0">
                <a:solidFill>
                  <a:schemeClr val="bg1"/>
                </a:solidFill>
              </a:rPr>
              <a:t>Firebase</a:t>
            </a:r>
            <a:r>
              <a:rPr lang="he-IL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he-IL" sz="1500" dirty="0">
                <a:solidFill>
                  <a:schemeClr val="bg1"/>
                </a:solidFill>
              </a:rPr>
              <a:t>מסך ההרשמה נועד למשתמשים חדשים אשר רוצים להירשם הם ממלאים פרטים על עצמם ונשמרים במאגר הנתונים.</a:t>
            </a:r>
          </a:p>
          <a:p>
            <a:pPr>
              <a:lnSpc>
                <a:spcPct val="90000"/>
              </a:lnSpc>
            </a:pPr>
            <a:r>
              <a:rPr lang="he-IL" sz="1500" dirty="0">
                <a:solidFill>
                  <a:schemeClr val="bg1"/>
                </a:solidFill>
              </a:rPr>
              <a:t>מסך שכחתי סיסמא – מסך זה נועד לאיפוס הסיסמא במקרה שמשתמש שכח את הסיסמא שלו ולא מצליח להתחבר.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he-IL" sz="1500" dirty="0">
                <a:solidFill>
                  <a:schemeClr val="bg1"/>
                </a:solidFill>
              </a:rPr>
              <a:t>לאחר שהמשתמש הזין את המייל שלו ולחץ על כפתור איפוס סיסמא אם המשתמש אכן קיים במאגר הנתונים הוא יקבל הודעה למייל עם קישור ליצירת סיסמא חדשה.</a:t>
            </a:r>
          </a:p>
          <a:p>
            <a:pPr marL="0" indent="0">
              <a:lnSpc>
                <a:spcPct val="90000"/>
              </a:lnSpc>
              <a:buNone/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he-IL" sz="1500" dirty="0">
              <a:solidFill>
                <a:schemeClr val="bg1"/>
              </a:solidFill>
            </a:endParaRPr>
          </a:p>
        </p:txBody>
      </p:sp>
      <p:pic>
        <p:nvPicPr>
          <p:cNvPr id="20" name="תמונה 1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99B6A58-9777-4EDC-B381-333C917F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165" y="643467"/>
            <a:ext cx="2139618" cy="448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456"/>
      </p:ext>
    </p:extLst>
  </p:cSld>
  <p:clrMapOvr>
    <a:masterClrMapping/>
  </p:clrMapOvr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2221</TotalTime>
  <Words>1137</Words>
  <Application>Microsoft Office PowerPoint</Application>
  <PresentationFormat>מסך רחב</PresentationFormat>
  <Paragraphs>129</Paragraphs>
  <Slides>19</Slides>
  <Notes>0</Notes>
  <HiddenSlides>0</HiddenSlides>
  <MMClips>6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4" baseType="lpstr">
      <vt:lpstr>Arial</vt:lpstr>
      <vt:lpstr>Arial</vt:lpstr>
      <vt:lpstr>Trebuchet MS</vt:lpstr>
      <vt:lpstr>Wingdings 3</vt:lpstr>
      <vt:lpstr>פיאה</vt:lpstr>
      <vt:lpstr>Roomie</vt:lpstr>
      <vt:lpstr>תיאור המערכת </vt:lpstr>
      <vt:lpstr>הרעיון לאפליקציה ובדיקת השוק</vt:lpstr>
      <vt:lpstr>דרישות פונקציונליות</vt:lpstr>
      <vt:lpstr>סוגי משתמשים </vt:lpstr>
      <vt:lpstr>מבנה המערכת</vt:lpstr>
      <vt:lpstr>עקרונות עבודה בצוות</vt:lpstr>
      <vt:lpstr>תיאור האפליקציה</vt:lpstr>
      <vt:lpstr>תיאור האפליקציה צילומי מסך (התחברות והרשמה)</vt:lpstr>
      <vt:lpstr>מסך התחברות לדוגמא</vt:lpstr>
      <vt:lpstr>תרשימים - חשבונות</vt:lpstr>
      <vt:lpstr>הדגמה דף החשבונות</vt:lpstr>
      <vt:lpstr>תרשימים - קניות</vt:lpstr>
      <vt:lpstr>הדגמה רשימת קניות</vt:lpstr>
      <vt:lpstr>סרטון המחשה – בעל דירה</vt:lpstr>
      <vt:lpstr>הוספת דירה חדשה לבעל דירה</vt:lpstr>
      <vt:lpstr>סרטון המחשה – דף מידע שוכר</vt:lpstr>
      <vt:lpstr>תרשים – Class diagram use case</vt:lpstr>
      <vt:lpstr>תוכניות לעתיד ופונקציות נוספות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Roomie</dc:title>
  <dc:creator>עוז כהן</dc:creator>
  <cp:lastModifiedBy>עוז כהן</cp:lastModifiedBy>
  <cp:revision>7</cp:revision>
  <dcterms:created xsi:type="dcterms:W3CDTF">2022-01-05T12:40:20Z</dcterms:created>
  <dcterms:modified xsi:type="dcterms:W3CDTF">2022-01-07T08:00:26Z</dcterms:modified>
</cp:coreProperties>
</file>